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99" r:id="rId3"/>
    <p:sldId id="258" r:id="rId4"/>
    <p:sldId id="316" r:id="rId5"/>
    <p:sldId id="318" r:id="rId6"/>
    <p:sldId id="319" r:id="rId7"/>
    <p:sldId id="351" r:id="rId8"/>
    <p:sldId id="337" r:id="rId9"/>
    <p:sldId id="330" r:id="rId10"/>
    <p:sldId id="310" r:id="rId11"/>
    <p:sldId id="340" r:id="rId12"/>
    <p:sldId id="332" r:id="rId13"/>
    <p:sldId id="322" r:id="rId14"/>
    <p:sldId id="342" r:id="rId15"/>
    <p:sldId id="341" r:id="rId16"/>
    <p:sldId id="328" r:id="rId17"/>
    <p:sldId id="323" r:id="rId18"/>
    <p:sldId id="324" r:id="rId19"/>
    <p:sldId id="325" r:id="rId20"/>
    <p:sldId id="350" r:id="rId21"/>
    <p:sldId id="289" r:id="rId22"/>
    <p:sldId id="264" r:id="rId23"/>
    <p:sldId id="266" r:id="rId24"/>
    <p:sldId id="326" r:id="rId25"/>
    <p:sldId id="339" r:id="rId26"/>
    <p:sldId id="338" r:id="rId27"/>
    <p:sldId id="297" r:id="rId28"/>
    <p:sldId id="313" r:id="rId29"/>
    <p:sldId id="343" r:id="rId30"/>
    <p:sldId id="344" r:id="rId31"/>
    <p:sldId id="345" r:id="rId32"/>
    <p:sldId id="346" r:id="rId33"/>
    <p:sldId id="347" r:id="rId34"/>
    <p:sldId id="348" r:id="rId35"/>
    <p:sldId id="349" r:id="rId36"/>
  </p:sldIdLst>
  <p:sldSz cx="9144000" cy="6858000" type="screen4x3"/>
  <p:notesSz cx="6954838" cy="9240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366D"/>
    <a:srgbClr val="2D716E"/>
    <a:srgbClr val="3B938F"/>
    <a:srgbClr val="F9F6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5" autoAdjust="0"/>
    <p:restoredTop sz="97966" autoAdjust="0"/>
  </p:normalViewPr>
  <p:slideViewPr>
    <p:cSldViewPr>
      <p:cViewPr>
        <p:scale>
          <a:sx n="80" d="100"/>
          <a:sy n="80" d="100"/>
        </p:scale>
        <p:origin x="-36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dirty="0"/>
          </a:p>
        </p:txBody>
      </p:sp>
      <p:sp>
        <p:nvSpPr>
          <p:cNvPr id="3" name="Date Placeholder 2"/>
          <p:cNvSpPr>
            <a:spLocks noGrp="1"/>
          </p:cNvSpPr>
          <p:nvPr>
            <p:ph type="dt" idx="1"/>
          </p:nvPr>
        </p:nvSpPr>
        <p:spPr>
          <a:xfrm>
            <a:off x="3939466" y="0"/>
            <a:ext cx="3013763" cy="462042"/>
          </a:xfrm>
          <a:prstGeom prst="rect">
            <a:avLst/>
          </a:prstGeom>
        </p:spPr>
        <p:txBody>
          <a:bodyPr vert="horz" lIns="92546" tIns="46273" rIns="92546" bIns="46273" rtlCol="0"/>
          <a:lstStyle>
            <a:lvl1pPr algn="r">
              <a:defRPr sz="1200"/>
            </a:lvl1pPr>
          </a:lstStyle>
          <a:p>
            <a:fld id="{F5E77B19-4C30-44B4-BD0B-CE34772B3C65}" type="datetimeFigureOut">
              <a:rPr lang="en-US" smtClean="0"/>
              <a:t>2/19/2018</a:t>
            </a:fld>
            <a:endParaRPr lang="en-US" dirty="0"/>
          </a:p>
        </p:txBody>
      </p:sp>
      <p:sp>
        <p:nvSpPr>
          <p:cNvPr id="4" name="Slide Image Placeholder 3"/>
          <p:cNvSpPr>
            <a:spLocks noGrp="1" noRot="1" noChangeAspect="1"/>
          </p:cNvSpPr>
          <p:nvPr>
            <p:ph type="sldImg" idx="2"/>
          </p:nvPr>
        </p:nvSpPr>
        <p:spPr>
          <a:xfrm>
            <a:off x="1168400" y="693738"/>
            <a:ext cx="4618038" cy="3463925"/>
          </a:xfrm>
          <a:prstGeom prst="rect">
            <a:avLst/>
          </a:prstGeom>
          <a:noFill/>
          <a:ln w="12700">
            <a:solidFill>
              <a:prstClr val="black"/>
            </a:solidFill>
          </a:ln>
        </p:spPr>
        <p:txBody>
          <a:bodyPr vert="horz" lIns="92546" tIns="46273" rIns="92546" bIns="46273" rtlCol="0" anchor="ctr"/>
          <a:lstStyle/>
          <a:p>
            <a:endParaRPr lang="en-US" dirty="0"/>
          </a:p>
        </p:txBody>
      </p:sp>
      <p:sp>
        <p:nvSpPr>
          <p:cNvPr id="5" name="Notes Placeholder 4"/>
          <p:cNvSpPr>
            <a:spLocks noGrp="1"/>
          </p:cNvSpPr>
          <p:nvPr>
            <p:ph type="body" sz="quarter" idx="3"/>
          </p:nvPr>
        </p:nvSpPr>
        <p:spPr>
          <a:xfrm>
            <a:off x="695484" y="4389398"/>
            <a:ext cx="5563870" cy="4158377"/>
          </a:xfrm>
          <a:prstGeom prst="rect">
            <a:avLst/>
          </a:prstGeom>
        </p:spPr>
        <p:txBody>
          <a:bodyPr vert="horz" lIns="92546" tIns="46273" rIns="92546" bIns="4627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9466" y="8777192"/>
            <a:ext cx="3013763" cy="462042"/>
          </a:xfrm>
          <a:prstGeom prst="rect">
            <a:avLst/>
          </a:prstGeom>
        </p:spPr>
        <p:txBody>
          <a:bodyPr vert="horz" lIns="92546" tIns="46273" rIns="92546" bIns="46273" rtlCol="0" anchor="b"/>
          <a:lstStyle>
            <a:lvl1pPr algn="r">
              <a:defRPr sz="1200"/>
            </a:lvl1pPr>
          </a:lstStyle>
          <a:p>
            <a:fld id="{EC08C6C5-DD63-4A3D-AD22-7D6D36F6A3FB}" type="slidenum">
              <a:rPr lang="en-US" smtClean="0"/>
              <a:t>‹#›</a:t>
            </a:fld>
            <a:endParaRPr lang="en-US" dirty="0"/>
          </a:p>
        </p:txBody>
      </p:sp>
    </p:spTree>
    <p:extLst>
      <p:ext uri="{BB962C8B-B14F-4D97-AF65-F5344CB8AC3E}">
        <p14:creationId xmlns:p14="http://schemas.microsoft.com/office/powerpoint/2010/main" val="617778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a:t>
            </a:fld>
            <a:endParaRPr lang="en-US" dirty="0"/>
          </a:p>
        </p:txBody>
      </p:sp>
    </p:spTree>
    <p:extLst>
      <p:ext uri="{BB962C8B-B14F-4D97-AF65-F5344CB8AC3E}">
        <p14:creationId xmlns:p14="http://schemas.microsoft.com/office/powerpoint/2010/main" val="1107528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10</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a:t>
            </a:r>
            <a:r>
              <a:rPr lang="en-US" baseline="0" dirty="0" smtClean="0"/>
              <a:t> on the team’s initial assessment of the SGW’s existing databases, only six tables were originally defined as shown here with one-to-many relationship.  The rest of the tables in the databases were defined without references or relationships.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11</a:t>
            </a:fld>
            <a:endParaRPr lang="en-US" dirty="0"/>
          </a:p>
        </p:txBody>
      </p:sp>
    </p:spTree>
    <p:extLst>
      <p:ext uri="{BB962C8B-B14F-4D97-AF65-F5344CB8AC3E}">
        <p14:creationId xmlns:p14="http://schemas.microsoft.com/office/powerpoint/2010/main" val="502692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12</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13</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14</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15</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16</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17</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18</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19</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a:t>
            </a:fld>
            <a:endParaRPr lang="en-US" dirty="0"/>
          </a:p>
        </p:txBody>
      </p:sp>
    </p:spTree>
    <p:extLst>
      <p:ext uri="{BB962C8B-B14F-4D97-AF65-F5344CB8AC3E}">
        <p14:creationId xmlns:p14="http://schemas.microsoft.com/office/powerpoint/2010/main" val="2375680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20</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21</a:t>
            </a:fld>
            <a:endParaRPr lang="en-US" dirty="0"/>
          </a:p>
        </p:txBody>
      </p:sp>
    </p:spTree>
    <p:extLst>
      <p:ext uri="{BB962C8B-B14F-4D97-AF65-F5344CB8AC3E}">
        <p14:creationId xmlns:p14="http://schemas.microsoft.com/office/powerpoint/2010/main" val="3023141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22</a:t>
            </a:fld>
            <a:endParaRPr lang="en-US" dirty="0"/>
          </a:p>
        </p:txBody>
      </p:sp>
    </p:spTree>
    <p:extLst>
      <p:ext uri="{BB962C8B-B14F-4D97-AF65-F5344CB8AC3E}">
        <p14:creationId xmlns:p14="http://schemas.microsoft.com/office/powerpoint/2010/main" val="350034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23</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24</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25</a:t>
            </a:fld>
            <a:endParaRPr lang="en-US" dirty="0"/>
          </a:p>
        </p:txBody>
      </p:sp>
    </p:spTree>
    <p:extLst>
      <p:ext uri="{BB962C8B-B14F-4D97-AF65-F5344CB8AC3E}">
        <p14:creationId xmlns:p14="http://schemas.microsoft.com/office/powerpoint/2010/main" val="435529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The available plugins have</a:t>
            </a:r>
            <a:r>
              <a:rPr lang="en-US" sz="1400" baseline="0" dirty="0" smtClean="0"/>
              <a:t> some limitations.  Since WP uses a built-in database that is established during the initial setup, it prevents you from altering the DB table structure.  Some plugins add their own tables to the WP DB.</a:t>
            </a:r>
          </a:p>
          <a:p>
            <a:pPr marL="171450" indent="-17145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26</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One of the great things about WordPress is the ability for developers to extend the core functionality of the code base to do just about anything you can think of.  So we've got WordPress Core, and that's a stable code base that you can use as a platform to build your site. If you need to add custom features or functionality, instead of directly editing WordPress Core, you use plugins. </a:t>
            </a:r>
          </a:p>
          <a:p>
            <a:pPr marL="182880" indent="-182880">
              <a:buFont typeface="Calibri" panose="020F0502020204030204" pitchFamily="34" charset="0"/>
              <a:buChar char="―"/>
            </a:pPr>
            <a:endParaRPr lang="en-US" sz="1400" dirty="0" smtClean="0"/>
          </a:p>
          <a:p>
            <a:pPr marL="182880" indent="-182880">
              <a:buFont typeface="Calibri" panose="020F0502020204030204" pitchFamily="34" charset="0"/>
              <a:buChar char="―"/>
            </a:pPr>
            <a:r>
              <a:rPr lang="en-US" sz="1400" dirty="0" smtClean="0"/>
              <a:t>WordPress also gives us a way to change the appearance of a website, and that's done through themes. So we've got themes and plugins, where themes control the look of a site and plugins control any site-specific functionality that's needed in addition to WordPress Core.</a:t>
            </a:r>
          </a:p>
          <a:p>
            <a:pPr marL="182880" indent="-182880">
              <a:buFont typeface="Calibri" panose="020F0502020204030204" pitchFamily="34" charset="0"/>
              <a:buChar char="―"/>
            </a:pPr>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27</a:t>
            </a:fld>
            <a:endParaRPr lang="en-US" dirty="0"/>
          </a:p>
        </p:txBody>
      </p:sp>
    </p:spTree>
    <p:extLst>
      <p:ext uri="{BB962C8B-B14F-4D97-AF65-F5344CB8AC3E}">
        <p14:creationId xmlns:p14="http://schemas.microsoft.com/office/powerpoint/2010/main" val="27667478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28</a:t>
            </a:fld>
            <a:endParaRPr lang="en-US" dirty="0"/>
          </a:p>
        </p:txBody>
      </p:sp>
    </p:spTree>
    <p:extLst>
      <p:ext uri="{BB962C8B-B14F-4D97-AF65-F5344CB8AC3E}">
        <p14:creationId xmlns:p14="http://schemas.microsoft.com/office/powerpoint/2010/main" val="2771368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29</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smtClean="0"/>
              <a:t>Criteria</a:t>
            </a:r>
            <a:r>
              <a:rPr lang="en-US" sz="1400" b="1" baseline="0" dirty="0" smtClean="0"/>
              <a:t> for website hosting:</a:t>
            </a:r>
          </a:p>
          <a:p>
            <a:pPr marL="228600" indent="-228600">
              <a:buAutoNum type="arabicPeriod"/>
            </a:pPr>
            <a:r>
              <a:rPr lang="en-US" sz="1400" baseline="0" dirty="0" smtClean="0"/>
              <a:t>Code must be accessible and portable</a:t>
            </a:r>
          </a:p>
          <a:p>
            <a:pPr marL="228600" indent="-228600">
              <a:buAutoNum type="arabicPeriod"/>
            </a:pPr>
            <a:r>
              <a:rPr lang="en-US" sz="1400" baseline="0" dirty="0" smtClean="0"/>
              <a:t>Cost must be below $20</a:t>
            </a:r>
          </a:p>
          <a:p>
            <a:pPr marL="228600" indent="-228600">
              <a:buAutoNum type="arabicPeriod"/>
            </a:pPr>
            <a:r>
              <a:rPr lang="en-US" sz="1400" baseline="0" dirty="0" smtClean="0"/>
              <a:t>Site security must be include SiteLock and SSL Certificate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30</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31</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32</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33</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34</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35</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4</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5</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6</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The available plugins have</a:t>
            </a:r>
            <a:r>
              <a:rPr lang="en-US" sz="1400" baseline="0" dirty="0" smtClean="0"/>
              <a:t> some limitations.  Since WP uses a built-in database that is established during the initial setup, it prevents you from altering the DB table structure.  Some plugins add their own tables to the WP DB.</a:t>
            </a:r>
          </a:p>
          <a:p>
            <a:pPr marL="171450" indent="-17145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7</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The available plugins have</a:t>
            </a:r>
            <a:r>
              <a:rPr lang="en-US" sz="1400" baseline="0" dirty="0" smtClean="0"/>
              <a:t> some limitations.  Since WP uses a built-in database that is established during the initial setup, it prevents you from altering the DB table structure.  Some plugins add their own tables to the WP DB.</a:t>
            </a:r>
          </a:p>
          <a:p>
            <a:pPr marL="171450" indent="-17145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8</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9</a:t>
            </a:fld>
            <a:endParaRPr lang="en-US" dirty="0"/>
          </a:p>
        </p:txBody>
      </p:sp>
    </p:spTree>
    <p:extLst>
      <p:ext uri="{BB962C8B-B14F-4D97-AF65-F5344CB8AC3E}">
        <p14:creationId xmlns:p14="http://schemas.microsoft.com/office/powerpoint/2010/main" val="13639234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34518" y="3047482"/>
            <a:ext cx="2499281" cy="3277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542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749374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67260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88627" y="152400"/>
            <a:ext cx="1046046"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261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448405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027912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85668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134861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61005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82648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28534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3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73A1A-3B12-4F13-9E45-4B4F2CF06D13}" type="datetimeFigureOut">
              <a:rPr lang="en-US" smtClean="0"/>
              <a:t>2/19/2018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F66C-39A6-4C3A-A1A1-6F9314C131ED}" type="slidenum">
              <a:rPr lang="en-US" smtClean="0"/>
              <a:t>‹#›</a:t>
            </a:fld>
            <a:endParaRPr lang="en-US" dirty="0"/>
          </a:p>
        </p:txBody>
      </p:sp>
    </p:spTree>
    <p:extLst>
      <p:ext uri="{BB962C8B-B14F-4D97-AF65-F5344CB8AC3E}">
        <p14:creationId xmlns:p14="http://schemas.microsoft.com/office/powerpoint/2010/main" val="3341747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609600" y="2286000"/>
            <a:ext cx="8062912" cy="3352800"/>
          </a:xfrm>
          <a:prstGeom prst="rect">
            <a:avLst/>
          </a:prstGeom>
        </p:spPr>
        <p:txBody>
          <a:bodyPr vert="horz" anchor="t">
            <a:normAutofit lnSpcReduction="10000"/>
          </a:bodyPr>
          <a:lstStyle>
            <a:lvl1pPr marL="0" marR="36576" indent="0" algn="r" rtl="0" eaLnBrk="1" latinLnBrk="0" hangingPunct="1">
              <a:spcBef>
                <a:spcPts val="0"/>
              </a:spcBef>
              <a:buClr>
                <a:schemeClr val="accent1"/>
              </a:buClr>
              <a:buSzPct val="80000"/>
              <a:buFont typeface="Wingdings 2"/>
              <a:buNone/>
              <a:defRPr kumimoji="0" sz="2400" kern="1200">
                <a:ln>
                  <a:noFill/>
                </a:ln>
                <a:solidFill>
                  <a:schemeClr val="tx2">
                    <a:lumMod val="60000"/>
                    <a:lumOff val="40000"/>
                  </a:schemeClr>
                </a:solidFill>
                <a:latin typeface="+mn-lt"/>
                <a:ea typeface="+mn-ea"/>
                <a:cs typeface="+mn-cs"/>
              </a:defRPr>
            </a:lvl1pPr>
            <a:lvl2pPr marL="457200" indent="0" algn="ctr" rtl="0" eaLnBrk="1" latinLnBrk="0" hangingPunct="1">
              <a:spcBef>
                <a:spcPct val="20000"/>
              </a:spcBef>
              <a:buClr>
                <a:schemeClr val="accent1"/>
              </a:buClr>
              <a:buSzPct val="95000"/>
              <a:buFont typeface="Verdana"/>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1"/>
              </a:buClr>
              <a:buFont typeface="Wingdings 2"/>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1"/>
              </a:buClr>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1">
                  <a:tint val="75000"/>
                </a:schemeClr>
              </a:buClr>
              <a:buFont typeface="Wingdings 2"/>
              <a:buNone/>
              <a:defRPr kumimoji="0" sz="1900" kern="1200">
                <a:solidFill>
                  <a:schemeClr val="tx1"/>
                </a:solidFill>
                <a:latin typeface="+mn-lt"/>
                <a:ea typeface="+mn-ea"/>
                <a:cs typeface="+mn-cs"/>
              </a:defRPr>
            </a:lvl5pPr>
            <a:lvl6pPr marL="2286000" indent="0" algn="ctr" rtl="0" eaLnBrk="1" latinLnBrk="0" hangingPunct="1">
              <a:spcBef>
                <a:spcPct val="20000"/>
              </a:spcBef>
              <a:buClr>
                <a:schemeClr val="accent1">
                  <a:tint val="75000"/>
                </a:schemeClr>
              </a:buClr>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9pPr>
          </a:lstStyle>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MIST7591E – MBT Project</a:t>
            </a:r>
            <a:r>
              <a:rPr kumimoji="0" lang="en-US" sz="2400" b="1" i="0" u="none" strike="noStrike" kern="1200" cap="none" spc="0" normalizeH="0" noProof="0" dirty="0" smtClean="0">
                <a:ln>
                  <a:noFill/>
                </a:ln>
                <a:solidFill>
                  <a:schemeClr val="tx1">
                    <a:lumMod val="75000"/>
                    <a:lumOff val="25000"/>
                  </a:schemeClr>
                </a:solidFill>
                <a:effectLst/>
                <a:uLnTx/>
                <a:uFillTx/>
                <a:latin typeface="Calibri" panose="020F0502020204030204" pitchFamily="34" charset="0"/>
              </a:rPr>
              <a:t> II</a:t>
            </a: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Andrea Castresana</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Jennifer Lazo</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Alexander Couch</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Clark Williams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Eliseo Santos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February 21, 2018</a:t>
            </a:r>
            <a:endParaRPr kumimoji="0" lang="en-US" sz="2400" b="1" i="0" u="none" strike="noStrike" kern="1200" cap="none" spc="0" normalizeH="0" baseline="0" noProof="0" dirty="0">
              <a:ln>
                <a:noFill/>
              </a:ln>
              <a:solidFill>
                <a:schemeClr val="tx1">
                  <a:lumMod val="75000"/>
                  <a:lumOff val="25000"/>
                </a:schemeClr>
              </a:solidFill>
              <a:effectLst/>
              <a:uLnTx/>
              <a:uFillTx/>
              <a:latin typeface="Calibri" panose="020F0502020204030204" pitchFamily="34" charset="0"/>
            </a:endParaRPr>
          </a:p>
        </p:txBody>
      </p:sp>
      <p:sp>
        <p:nvSpPr>
          <p:cNvPr id="6" name="Title 1"/>
          <p:cNvSpPr txBox="1">
            <a:spLocks/>
          </p:cNvSpPr>
          <p:nvPr/>
        </p:nvSpPr>
        <p:spPr>
          <a:xfrm>
            <a:off x="623888" y="776288"/>
            <a:ext cx="8062912" cy="1470025"/>
          </a:xfrm>
          <a:prstGeom prst="rect">
            <a:avLst/>
          </a:prstGeom>
        </p:spPr>
        <p:txBody>
          <a:bodyPr vert="horz" anchor="b">
            <a:normAutofit/>
          </a:bodyPr>
          <a:lstStyle>
            <a:lvl1pPr marL="484632" algn="r" rtl="0" eaLnBrk="1" latinLnBrk="0" hangingPunct="1">
              <a:spcBef>
                <a:spcPct val="0"/>
              </a:spcBef>
              <a:buNone/>
              <a:defRPr kumimoji="0" sz="4400" kern="1200">
                <a:ln w="6350">
                  <a:noFill/>
                </a:ln>
                <a:solidFill>
                  <a:schemeClr val="tx2"/>
                </a:solidFill>
                <a:effectLst/>
                <a:latin typeface="+mj-lt"/>
                <a:ea typeface="+mj-ea"/>
                <a:cs typeface="+mj-cs"/>
              </a:defRPr>
            </a:lvl1pPr>
          </a:lstStyle>
          <a:p>
            <a:pPr marL="484632" marR="0" lvl="0" indent="0" algn="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Smithgall Woods</a:t>
            </a:r>
            <a:r>
              <a:rPr kumimoji="0" lang="en-US" sz="4400" b="1" i="0" u="none" strike="noStrike" kern="1200" cap="none" spc="0" normalizeH="0" noProof="0" dirty="0" smtClean="0">
                <a:ln w="6350">
                  <a:noFill/>
                </a:ln>
                <a:solidFill>
                  <a:schemeClr val="tx1"/>
                </a:solidFill>
                <a:effectLst/>
                <a:uLnTx/>
                <a:uFillTx/>
                <a:latin typeface="Calibri" panose="020F0502020204030204" pitchFamily="34" charset="0"/>
              </a:rPr>
              <a:t> Park</a:t>
            </a: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 Website</a:t>
            </a:r>
          </a:p>
          <a:p>
            <a:pPr marL="484632" marR="0" lvl="0" indent="0" algn="r" defTabSz="914400" rtl="0" eaLnBrk="1" fontAlgn="auto" latinLnBrk="0" hangingPunct="1">
              <a:lnSpc>
                <a:spcPct val="100000"/>
              </a:lnSpc>
              <a:spcBef>
                <a:spcPct val="0"/>
              </a:spcBef>
              <a:spcAft>
                <a:spcPts val="0"/>
              </a:spcAft>
              <a:buClrTx/>
              <a:buSzTx/>
              <a:buFontTx/>
              <a:buNone/>
              <a:tabLst/>
              <a:defRPr/>
            </a:pPr>
            <a:r>
              <a:rPr lang="en-US" b="1" dirty="0" smtClean="0">
                <a:solidFill>
                  <a:schemeClr val="tx1"/>
                </a:solidFill>
                <a:latin typeface="Calibri" panose="020F0502020204030204" pitchFamily="34" charset="0"/>
              </a:rPr>
              <a:t>Project Update</a:t>
            </a:r>
            <a:endParaRPr kumimoji="0" lang="en-US" sz="4400" b="1" i="0" u="none" strike="noStrike" kern="1200" cap="none" spc="0" normalizeH="0" baseline="0" noProof="0" dirty="0">
              <a:ln w="6350">
                <a:noFill/>
              </a:ln>
              <a:solidFill>
                <a:schemeClr val="tx1"/>
              </a:solidFill>
              <a:effectLst/>
              <a:uLnTx/>
              <a:uFillTx/>
              <a:latin typeface="Calibri" panose="020F0502020204030204" pitchFamily="34" charset="0"/>
            </a:endParaRPr>
          </a:p>
        </p:txBody>
      </p:sp>
    </p:spTree>
    <p:extLst>
      <p:ext uri="{BB962C8B-B14F-4D97-AF65-F5344CB8AC3E}">
        <p14:creationId xmlns:p14="http://schemas.microsoft.com/office/powerpoint/2010/main" val="3282449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14400"/>
          </a:xfrm>
        </p:spPr>
        <p:txBody>
          <a:bodyPr/>
          <a:lstStyle/>
          <a:p>
            <a:pPr algn="l"/>
            <a:r>
              <a:rPr lang="en-US" b="1" dirty="0" smtClean="0"/>
              <a:t>Improved Volunteer App</a:t>
            </a:r>
            <a:endParaRPr lang="en-US" b="1" dirty="0"/>
          </a:p>
        </p:txBody>
      </p:sp>
      <p:sp>
        <p:nvSpPr>
          <p:cNvPr id="3" name="Content Placeholder 2"/>
          <p:cNvSpPr>
            <a:spLocks noGrp="1"/>
          </p:cNvSpPr>
          <p:nvPr>
            <p:ph idx="1"/>
          </p:nvPr>
        </p:nvSpPr>
        <p:spPr>
          <a:xfrm>
            <a:off x="457200" y="838200"/>
            <a:ext cx="8153400" cy="4724400"/>
          </a:xfrm>
        </p:spPr>
        <p:txBody>
          <a:bodyPr>
            <a:normAutofit/>
          </a:bodyPr>
          <a:lstStyle/>
          <a:p>
            <a:pPr>
              <a:spcBef>
                <a:spcPts val="0"/>
              </a:spcBef>
            </a:pPr>
            <a:r>
              <a:rPr lang="en-US" sz="3000" dirty="0" smtClean="0"/>
              <a:t>Keep it as Stand-alone app</a:t>
            </a:r>
          </a:p>
          <a:p>
            <a:pPr>
              <a:spcBef>
                <a:spcPts val="0"/>
              </a:spcBef>
            </a:pPr>
            <a:r>
              <a:rPr lang="en-US" sz="3000" dirty="0" smtClean="0"/>
              <a:t>Add Login Name in navigation bar</a:t>
            </a:r>
          </a:p>
          <a:p>
            <a:pPr>
              <a:spcBef>
                <a:spcPts val="0"/>
              </a:spcBef>
            </a:pPr>
            <a:r>
              <a:rPr lang="en-US" sz="3000" dirty="0" smtClean="0"/>
              <a:t>Add </a:t>
            </a:r>
            <a:r>
              <a:rPr lang="en-US" sz="3000" dirty="0"/>
              <a:t>Section Field for Hardman Farm &amp; </a:t>
            </a:r>
            <a:r>
              <a:rPr lang="en-US" sz="3000" dirty="0" smtClean="0"/>
              <a:t>SGW</a:t>
            </a:r>
          </a:p>
          <a:p>
            <a:pPr>
              <a:spcBef>
                <a:spcPts val="0"/>
              </a:spcBef>
            </a:pPr>
            <a:r>
              <a:rPr lang="en-US" sz="3000" dirty="0" smtClean="0"/>
              <a:t>Update app from PHP 5.6 to 7.2</a:t>
            </a:r>
            <a:endParaRPr lang="en-US" sz="3000" dirty="0"/>
          </a:p>
        </p:txBody>
      </p:sp>
      <p:grpSp>
        <p:nvGrpSpPr>
          <p:cNvPr id="5" name="Group 4"/>
          <p:cNvGrpSpPr/>
          <p:nvPr/>
        </p:nvGrpSpPr>
        <p:grpSpPr>
          <a:xfrm>
            <a:off x="1905000" y="2747413"/>
            <a:ext cx="7162799" cy="3805787"/>
            <a:chOff x="76200" y="1726495"/>
            <a:chExt cx="8991600" cy="5055306"/>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726495"/>
              <a:ext cx="8991600" cy="505530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7" name="Straight Arrow Connector 6"/>
            <p:cNvCxnSpPr/>
            <p:nvPr/>
          </p:nvCxnSpPr>
          <p:spPr>
            <a:xfrm flipH="1">
              <a:off x="5306704" y="4517408"/>
              <a:ext cx="1752600" cy="381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685800" y="3048000"/>
              <a:ext cx="533400" cy="457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165" y="4267200"/>
            <a:ext cx="2945027" cy="25146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972170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lstStyle/>
          <a:p>
            <a:pPr algn="l"/>
            <a:r>
              <a:rPr lang="en-US" b="1" dirty="0" smtClean="0"/>
              <a:t>Current Data Model</a:t>
            </a:r>
            <a:endParaRPr lang="en-US" b="1" dirty="0"/>
          </a:p>
        </p:txBody>
      </p:sp>
      <p:grpSp>
        <p:nvGrpSpPr>
          <p:cNvPr id="8" name="Group 7"/>
          <p:cNvGrpSpPr/>
          <p:nvPr/>
        </p:nvGrpSpPr>
        <p:grpSpPr>
          <a:xfrm>
            <a:off x="1082674" y="845264"/>
            <a:ext cx="6765926" cy="5936536"/>
            <a:chOff x="1082674" y="845264"/>
            <a:chExt cx="6765926" cy="5936536"/>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674" y="845264"/>
              <a:ext cx="6765926" cy="5936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a:xfrm>
              <a:off x="1082674" y="2133600"/>
              <a:ext cx="1355726"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22633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828800"/>
            <a:ext cx="6858000" cy="2209800"/>
          </a:xfrm>
        </p:spPr>
        <p:txBody>
          <a:bodyPr>
            <a:normAutofit fontScale="90000"/>
          </a:bodyPr>
          <a:lstStyle/>
          <a:p>
            <a:r>
              <a:rPr lang="en-US" sz="5400" b="1" dirty="0" smtClean="0"/>
              <a:t>Alternate </a:t>
            </a:r>
            <a:r>
              <a:rPr lang="en-US" sz="5400" b="1" dirty="0"/>
              <a:t>Solution:</a:t>
            </a:r>
            <a:br>
              <a:rPr lang="en-US" sz="5400" b="1" dirty="0"/>
            </a:br>
            <a:r>
              <a:rPr lang="en-US" sz="5400" b="1" dirty="0"/>
              <a:t>Volunteer </a:t>
            </a:r>
            <a:r>
              <a:rPr lang="en-US" sz="5400" b="1" dirty="0" smtClean="0"/>
              <a:t>App Prototype in WordPress</a:t>
            </a:r>
            <a:endParaRPr lang="en-US" sz="5400" b="1" dirty="0"/>
          </a:p>
        </p:txBody>
      </p:sp>
    </p:spTree>
    <p:extLst>
      <p:ext uri="{BB962C8B-B14F-4D97-AF65-F5344CB8AC3E}">
        <p14:creationId xmlns:p14="http://schemas.microsoft.com/office/powerpoint/2010/main" val="40971058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in WordPress</a:t>
            </a:r>
            <a:endParaRPr lang="en-US" b="1" dirty="0"/>
          </a:p>
        </p:txBody>
      </p:sp>
      <p:sp>
        <p:nvSpPr>
          <p:cNvPr id="3" name="Content Placeholder 2"/>
          <p:cNvSpPr>
            <a:spLocks noGrp="1"/>
          </p:cNvSpPr>
          <p:nvPr>
            <p:ph idx="1"/>
          </p:nvPr>
        </p:nvSpPr>
        <p:spPr>
          <a:xfrm>
            <a:off x="457200" y="1143000"/>
            <a:ext cx="8153400" cy="4724400"/>
          </a:xfrm>
        </p:spPr>
        <p:txBody>
          <a:bodyPr>
            <a:normAutofit/>
          </a:bodyPr>
          <a:lstStyle/>
          <a:p>
            <a:pPr>
              <a:spcBef>
                <a:spcPts val="0"/>
              </a:spcBef>
              <a:spcAft>
                <a:spcPts val="600"/>
              </a:spcAft>
            </a:pPr>
            <a:r>
              <a:rPr lang="en-US" sz="3000" dirty="0" smtClean="0"/>
              <a:t>Use at least seven free WP plugins/add-ons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27712"/>
            <a:ext cx="9136478" cy="427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77453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990600"/>
          </a:xfrm>
        </p:spPr>
        <p:txBody>
          <a:bodyPr>
            <a:noAutofit/>
          </a:bodyPr>
          <a:lstStyle/>
          <a:p>
            <a:pPr algn="l"/>
            <a:r>
              <a:rPr lang="en-US" b="1" dirty="0" smtClean="0"/>
              <a:t>WP App Data Model</a:t>
            </a:r>
            <a:endParaRPr lang="en-US" b="1" dirty="0"/>
          </a:p>
        </p:txBody>
      </p:sp>
      <p:sp>
        <p:nvSpPr>
          <p:cNvPr id="3" name="Content Placeholder 2"/>
          <p:cNvSpPr>
            <a:spLocks noGrp="1"/>
          </p:cNvSpPr>
          <p:nvPr>
            <p:ph idx="1"/>
          </p:nvPr>
        </p:nvSpPr>
        <p:spPr>
          <a:xfrm>
            <a:off x="457200" y="914400"/>
            <a:ext cx="2362200" cy="4724400"/>
          </a:xfrm>
        </p:spPr>
        <p:txBody>
          <a:bodyPr>
            <a:normAutofit/>
          </a:bodyPr>
          <a:lstStyle/>
          <a:p>
            <a:pPr marL="231775" indent="-231775">
              <a:spcBef>
                <a:spcPts val="0"/>
              </a:spcBef>
              <a:spcAft>
                <a:spcPts val="600"/>
              </a:spcAft>
            </a:pPr>
            <a:r>
              <a:rPr lang="en-US" sz="2800" dirty="0" smtClean="0"/>
              <a:t>User Registration &amp; Profile DB</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838199"/>
            <a:ext cx="6439786" cy="5950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59211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990600"/>
          </a:xfrm>
        </p:spPr>
        <p:txBody>
          <a:bodyPr>
            <a:noAutofit/>
          </a:bodyPr>
          <a:lstStyle/>
          <a:p>
            <a:pPr algn="l"/>
            <a:r>
              <a:rPr lang="en-US" b="1" dirty="0" smtClean="0"/>
              <a:t>WP App Data Model</a:t>
            </a:r>
            <a:endParaRPr lang="en-US" b="1" dirty="0"/>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spcAft>
                <a:spcPts val="600"/>
              </a:spcAft>
            </a:pPr>
            <a:r>
              <a:rPr lang="en-US" sz="3000" dirty="0" smtClean="0"/>
              <a:t>Volunteer Hours DB</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00200"/>
            <a:ext cx="8821334"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59397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Demo Site using free plugins/add-ons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893" y="1752600"/>
            <a:ext cx="8550307" cy="5029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74092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Volunteer Hours Submission Page</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49130"/>
            <a:ext cx="8677275" cy="5077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8597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Submission Confirmation Message</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5" y="1752601"/>
            <a:ext cx="8736398"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77508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pPr>
            <a:r>
              <a:rPr lang="en-US" sz="3000" dirty="0" smtClean="0"/>
              <a:t>Volunteer Report with Edit Link</a:t>
            </a:r>
          </a:p>
          <a:p>
            <a:pPr>
              <a:spcBef>
                <a:spcPts val="0"/>
              </a:spcBef>
            </a:pPr>
            <a:r>
              <a:rPr lang="en-US" sz="3000" dirty="0" smtClean="0"/>
              <a:t>Activity is linked to volunteer details</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 y="1977188"/>
            <a:ext cx="8658225" cy="484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491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algn="l"/>
            <a:r>
              <a:rPr lang="en-US" b="1" dirty="0" smtClean="0"/>
              <a:t>Overview</a:t>
            </a:r>
            <a:endParaRPr lang="en-US" dirty="0"/>
          </a:p>
        </p:txBody>
      </p:sp>
      <p:sp>
        <p:nvSpPr>
          <p:cNvPr id="3" name="Content Placeholder 2"/>
          <p:cNvSpPr>
            <a:spLocks noGrp="1"/>
          </p:cNvSpPr>
          <p:nvPr>
            <p:ph idx="1"/>
          </p:nvPr>
        </p:nvSpPr>
        <p:spPr>
          <a:xfrm>
            <a:off x="457200" y="1447800"/>
            <a:ext cx="8229600" cy="4876800"/>
          </a:xfrm>
        </p:spPr>
        <p:txBody>
          <a:bodyPr>
            <a:normAutofit/>
          </a:bodyPr>
          <a:lstStyle/>
          <a:p>
            <a:r>
              <a:rPr lang="en-US" sz="3600" dirty="0" smtClean="0"/>
              <a:t>Project Background</a:t>
            </a:r>
          </a:p>
          <a:p>
            <a:r>
              <a:rPr lang="en-US" sz="3600" dirty="0" smtClean="0"/>
              <a:t>Selected Theme Customization</a:t>
            </a:r>
          </a:p>
          <a:p>
            <a:r>
              <a:rPr lang="en-US" sz="3600" dirty="0" smtClean="0"/>
              <a:t>Three Viable Solutions to Volunteer App</a:t>
            </a:r>
          </a:p>
          <a:p>
            <a:r>
              <a:rPr lang="en-US" sz="3600" dirty="0" smtClean="0"/>
              <a:t>Selected Solution to Volunteer App</a:t>
            </a:r>
          </a:p>
          <a:p>
            <a:r>
              <a:rPr lang="en-US" sz="3600" dirty="0" smtClean="0"/>
              <a:t>Alternate Solution to Volunteer App</a:t>
            </a:r>
            <a:endParaRPr lang="en-US" sz="3600" dirty="0"/>
          </a:p>
          <a:p>
            <a:r>
              <a:rPr lang="en-US" sz="3600" dirty="0" smtClean="0"/>
              <a:t>Project Schedule </a:t>
            </a:r>
          </a:p>
          <a:p>
            <a:r>
              <a:rPr lang="en-US" sz="3600" dirty="0" smtClean="0"/>
              <a:t>Next Tasks</a:t>
            </a:r>
          </a:p>
        </p:txBody>
      </p:sp>
    </p:spTree>
    <p:extLst>
      <p:ext uri="{BB962C8B-B14F-4D97-AF65-F5344CB8AC3E}">
        <p14:creationId xmlns:p14="http://schemas.microsoft.com/office/powerpoint/2010/main" val="11606988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914400"/>
            <a:ext cx="7772400" cy="4724400"/>
          </a:xfrm>
        </p:spPr>
        <p:txBody>
          <a:bodyPr>
            <a:normAutofit/>
          </a:bodyPr>
          <a:lstStyle/>
          <a:p>
            <a:pPr>
              <a:spcBef>
                <a:spcPts val="0"/>
              </a:spcBef>
            </a:pPr>
            <a:r>
              <a:rPr lang="en-US" sz="3000" dirty="0" smtClean="0"/>
              <a:t>Delete Volunteer Hours Record from server-side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5000"/>
            <a:ext cx="9144000" cy="4873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93510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Project Schedule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503623488"/>
              </p:ext>
            </p:extLst>
          </p:nvPr>
        </p:nvGraphicFramePr>
        <p:xfrm>
          <a:off x="119004" y="1604772"/>
          <a:ext cx="8921500" cy="5100828"/>
        </p:xfrm>
        <a:graphic>
          <a:graphicData uri="http://schemas.openxmlformats.org/drawingml/2006/table">
            <a:tbl>
              <a:tblPr firstRow="1" bandRow="1">
                <a:tableStyleId>{5940675A-B579-460E-94D1-54222C63F5DA}</a:tableStyleId>
              </a:tblPr>
              <a:tblGrid>
                <a:gridCol w="1328796"/>
                <a:gridCol w="4081408"/>
                <a:gridCol w="438912"/>
                <a:gridCol w="438912"/>
                <a:gridCol w="438912"/>
                <a:gridCol w="438912"/>
                <a:gridCol w="438912"/>
                <a:gridCol w="438912"/>
                <a:gridCol w="438912"/>
                <a:gridCol w="438912"/>
              </a:tblGrid>
              <a:tr h="347571">
                <a:tc>
                  <a:txBody>
                    <a:bodyPr/>
                    <a:lstStyle/>
                    <a:p>
                      <a:endParaRPr lang="en-US" sz="1000"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a:txBody>
                    <a:bodyPr/>
                    <a:lstStyle/>
                    <a:p>
                      <a:endParaRPr lang="en-US" sz="1000"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gridSpan="4">
                  <a:txBody>
                    <a:bodyPr/>
                    <a:lstStyle/>
                    <a:p>
                      <a:pPr algn="ctr"/>
                      <a:r>
                        <a:rPr lang="en-US" sz="1600" b="1" dirty="0" smtClean="0">
                          <a:solidFill>
                            <a:schemeClr val="bg1"/>
                          </a:solidFill>
                          <a:latin typeface="Arial" panose="020B0604020202020204" pitchFamily="34" charset="0"/>
                          <a:cs typeface="Arial" panose="020B0604020202020204" pitchFamily="34" charset="0"/>
                        </a:rPr>
                        <a:t>CY2017</a:t>
                      </a:r>
                      <a:endParaRPr lang="en-US" sz="1600" b="1"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c gridSpan="4">
                  <a:txBody>
                    <a:bodyPr/>
                    <a:lstStyle/>
                    <a:p>
                      <a:pPr algn="ctr"/>
                      <a:r>
                        <a:rPr lang="en-US" sz="1600" b="1" dirty="0" smtClean="0">
                          <a:solidFill>
                            <a:schemeClr val="bg1"/>
                          </a:solidFill>
                          <a:latin typeface="Arial" panose="020B0604020202020204" pitchFamily="34" charset="0"/>
                          <a:cs typeface="Arial" panose="020B0604020202020204" pitchFamily="34" charset="0"/>
                        </a:rPr>
                        <a:t>CY2018</a:t>
                      </a:r>
                      <a:endParaRPr lang="en-US" sz="1600" b="1"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r>
              <a:tr h="347571">
                <a:tc>
                  <a:txBody>
                    <a:bodyPr/>
                    <a:lstStyle/>
                    <a:p>
                      <a:pPr algn="ctr"/>
                      <a:r>
                        <a:rPr lang="en-US" sz="1500" b="1" dirty="0" smtClean="0">
                          <a:solidFill>
                            <a:schemeClr val="bg1"/>
                          </a:solidFill>
                          <a:latin typeface="Arial" panose="020B0604020202020204" pitchFamily="34" charset="0"/>
                          <a:cs typeface="Arial" panose="020B0604020202020204" pitchFamily="34" charset="0"/>
                        </a:rPr>
                        <a:t>Task Phase</a:t>
                      </a:r>
                      <a:endParaRPr lang="en-US" sz="1500" b="1" dirty="0">
                        <a:solidFill>
                          <a:schemeClr val="bg1"/>
                        </a:solidFill>
                        <a:latin typeface="Arial" panose="020B0604020202020204" pitchFamily="34" charset="0"/>
                        <a:cs typeface="Arial" panose="020B0604020202020204" pitchFamily="34" charset="0"/>
                      </a:endParaRPr>
                    </a:p>
                  </a:txBody>
                  <a:tcPr anchor="ctr">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Task Description</a:t>
                      </a:r>
                      <a:endParaRPr lang="en-US" sz="1600" b="1" dirty="0">
                        <a:solidFill>
                          <a:schemeClr val="bg1"/>
                        </a:solidFill>
                        <a:latin typeface="Arial" panose="020B0604020202020204" pitchFamily="34" charset="0"/>
                        <a:cs typeface="Arial" panose="020B0604020202020204" pitchFamily="34" charset="0"/>
                      </a:endParaRPr>
                    </a:p>
                  </a:txBody>
                  <a:tcPr anchor="ctr">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S</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O</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N</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D</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J</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F</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M</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A</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r>
              <a:tr h="0">
                <a:tc rowSpan="8">
                  <a:txBody>
                    <a:bodyPr/>
                    <a:lstStyle/>
                    <a:p>
                      <a:r>
                        <a:rPr lang="en-US" sz="1600" b="1" dirty="0" smtClean="0">
                          <a:latin typeface="Arial" panose="020B0604020202020204" pitchFamily="34" charset="0"/>
                          <a:cs typeface="Arial" panose="020B0604020202020204" pitchFamily="34" charset="0"/>
                        </a:rPr>
                        <a:t>Initiation &amp; Planning</a:t>
                      </a:r>
                      <a:endParaRPr lang="en-US" sz="1600" b="1" dirty="0">
                        <a:latin typeface="Arial" panose="020B0604020202020204" pitchFamily="34" charset="0"/>
                        <a:cs typeface="Arial" panose="020B0604020202020204" pitchFamily="34" charset="0"/>
                      </a:endParaRPr>
                    </a:p>
                  </a:txBody>
                  <a:tcPr anchor="ctr">
                    <a:solidFill>
                      <a:schemeClr val="bg1">
                        <a:lumMod val="95000"/>
                      </a:schemeClr>
                    </a:solidFill>
                  </a:tcPr>
                </a:tc>
                <a:tc>
                  <a:txBody>
                    <a:bodyPr/>
                    <a:lstStyle/>
                    <a:p>
                      <a:r>
                        <a:rPr lang="en-US" sz="1400" b="1" dirty="0" smtClean="0">
                          <a:latin typeface="Arial" panose="020B0604020202020204" pitchFamily="34" charset="0"/>
                          <a:cs typeface="Arial" panose="020B0604020202020204" pitchFamily="34" charset="0"/>
                        </a:rPr>
                        <a:t>1. Conduct System Analysis of Current Site</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2. Propose Security Remediation Plan</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3. Establish Proposed System Requirements</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4. Meet with Project Stakeholders</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5. Develop Logical Models</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6. Conduct Testing of WordPress /</a:t>
                      </a:r>
                      <a:r>
                        <a:rPr lang="en-US" sz="1400" b="1" baseline="0" dirty="0" smtClean="0">
                          <a:latin typeface="Arial" panose="020B0604020202020204" pitchFamily="34" charset="0"/>
                          <a:cs typeface="Arial" panose="020B0604020202020204" pitchFamily="34" charset="0"/>
                        </a:rPr>
                        <a:t> P</a:t>
                      </a:r>
                      <a:r>
                        <a:rPr lang="en-US" sz="1400" b="1" dirty="0" smtClean="0">
                          <a:latin typeface="Arial" panose="020B0604020202020204" pitchFamily="34" charset="0"/>
                          <a:cs typeface="Arial" panose="020B0604020202020204" pitchFamily="34" charset="0"/>
                        </a:rPr>
                        <a:t>rototype</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7. Research Web Content Management Tool</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8. Finalize Requirements &amp; Project Charter</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Arial" panose="020B0604020202020204" pitchFamily="34" charset="0"/>
                          <a:cs typeface="Arial" panose="020B0604020202020204" pitchFamily="34" charset="0"/>
                        </a:rPr>
                        <a:t>Project Execution</a:t>
                      </a:r>
                    </a:p>
                  </a:txBody>
                  <a:tcPr anchor="ctr">
                    <a:solidFill>
                      <a:schemeClr val="accent5">
                        <a:lumMod val="40000"/>
                        <a:lumOff val="60000"/>
                      </a:schemeClr>
                    </a:solidFill>
                  </a:tcP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9. Start </a:t>
                      </a:r>
                      <a:r>
                        <a:rPr lang="en-US" sz="1400" b="1" dirty="0">
                          <a:solidFill>
                            <a:schemeClr val="tx1"/>
                          </a:solidFill>
                          <a:effectLst/>
                          <a:latin typeface="Arial" panose="020B0604020202020204" pitchFamily="34" charset="0"/>
                          <a:ea typeface="Calibri"/>
                          <a:cs typeface="Arial" panose="020B0604020202020204" pitchFamily="34" charset="0"/>
                        </a:rPr>
                        <a:t>Rebuilding the </a:t>
                      </a:r>
                      <a:r>
                        <a:rPr lang="en-US" sz="1400" b="1" dirty="0" smtClean="0">
                          <a:solidFill>
                            <a:schemeClr val="tx1"/>
                          </a:solidFill>
                          <a:effectLst/>
                          <a:latin typeface="Arial" panose="020B0604020202020204" pitchFamily="34" charset="0"/>
                          <a:ea typeface="Calibri"/>
                          <a:cs typeface="Arial" panose="020B0604020202020204" pitchFamily="34" charset="0"/>
                        </a:rPr>
                        <a:t>Website/Volunteer</a:t>
                      </a:r>
                      <a:r>
                        <a:rPr lang="en-US" sz="1400" b="1" baseline="0" dirty="0" smtClean="0">
                          <a:solidFill>
                            <a:schemeClr val="tx1"/>
                          </a:solidFill>
                          <a:effectLst/>
                          <a:latin typeface="Arial" panose="020B0604020202020204" pitchFamily="34" charset="0"/>
                          <a:ea typeface="Calibri"/>
                          <a:cs typeface="Arial" panose="020B0604020202020204" pitchFamily="34" charset="0"/>
                        </a:rPr>
                        <a:t> 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10. Test </a:t>
                      </a:r>
                      <a:r>
                        <a:rPr lang="en-US" sz="1400" b="1" dirty="0">
                          <a:solidFill>
                            <a:schemeClr val="tx1"/>
                          </a:solidFill>
                          <a:effectLst/>
                          <a:latin typeface="Arial" panose="020B0604020202020204" pitchFamily="34" charset="0"/>
                          <a:ea typeface="Calibri"/>
                          <a:cs typeface="Arial" panose="020B0604020202020204" pitchFamily="34" charset="0"/>
                        </a:rPr>
                        <a:t>First Increment Version of </a:t>
                      </a:r>
                      <a:r>
                        <a:rPr lang="en-US" sz="1400" b="1" dirty="0" smtClean="0">
                          <a:solidFill>
                            <a:schemeClr val="tx1"/>
                          </a:solidFill>
                          <a:effectLst/>
                          <a:latin typeface="Arial" panose="020B0604020202020204" pitchFamily="34" charset="0"/>
                          <a:ea typeface="Calibri"/>
                          <a:cs typeface="Arial" panose="020B0604020202020204" pitchFamily="34" charset="0"/>
                        </a:rPr>
                        <a:t>Site/App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11. Finish </a:t>
                      </a:r>
                      <a:r>
                        <a:rPr lang="en-US" sz="1400" b="1" dirty="0">
                          <a:solidFill>
                            <a:schemeClr val="tx1"/>
                          </a:solidFill>
                          <a:effectLst/>
                          <a:latin typeface="Arial" panose="020B0604020202020204" pitchFamily="34" charset="0"/>
                          <a:ea typeface="Calibri"/>
                          <a:cs typeface="Arial" panose="020B0604020202020204" pitchFamily="34" charset="0"/>
                        </a:rPr>
                        <a:t>Rebuilding the Entire </a:t>
                      </a:r>
                      <a:r>
                        <a:rPr lang="en-US" sz="1400" b="1" dirty="0" smtClean="0">
                          <a:solidFill>
                            <a:schemeClr val="tx1"/>
                          </a:solidFill>
                          <a:effectLst/>
                          <a:latin typeface="Arial" panose="020B0604020202020204" pitchFamily="34" charset="0"/>
                          <a:ea typeface="Calibri"/>
                          <a:cs typeface="Arial" panose="020B0604020202020204" pitchFamily="34" charset="0"/>
                        </a:rPr>
                        <a:t>Site/App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249738">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12. Test </a:t>
                      </a:r>
                      <a:r>
                        <a:rPr lang="en-US" sz="1400" b="1" dirty="0">
                          <a:solidFill>
                            <a:schemeClr val="tx1"/>
                          </a:solidFill>
                          <a:effectLst/>
                          <a:latin typeface="Arial" panose="020B0604020202020204" pitchFamily="34" charset="0"/>
                          <a:ea typeface="Calibri"/>
                          <a:cs typeface="Arial" panose="020B0604020202020204" pitchFamily="34" charset="0"/>
                        </a:rPr>
                        <a:t>Final Rebuild of </a:t>
                      </a:r>
                      <a:r>
                        <a:rPr lang="en-US" sz="1400" b="1" dirty="0" smtClean="0">
                          <a:solidFill>
                            <a:schemeClr val="tx1"/>
                          </a:solidFill>
                          <a:effectLst/>
                          <a:latin typeface="Arial" panose="020B0604020202020204" pitchFamily="34" charset="0"/>
                          <a:ea typeface="Calibri"/>
                          <a:cs typeface="Arial" panose="020B0604020202020204" pitchFamily="34" charset="0"/>
                        </a:rPr>
                        <a:t>Website/App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0">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Arial" panose="020B0604020202020204" pitchFamily="34" charset="0"/>
                          <a:cs typeface="Arial" panose="020B0604020202020204" pitchFamily="34" charset="0"/>
                        </a:rPr>
                        <a:t>Project Closure</a:t>
                      </a:r>
                    </a:p>
                  </a:txBody>
                  <a:tcPr anchor="ctr">
                    <a:solidFill>
                      <a:srgbClr val="F9F6B9"/>
                    </a:solidFill>
                  </a:tcP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13. Establish </a:t>
                      </a:r>
                      <a:r>
                        <a:rPr lang="en-US" sz="1400" b="1" dirty="0">
                          <a:solidFill>
                            <a:schemeClr val="tx1"/>
                          </a:solidFill>
                          <a:effectLst/>
                          <a:latin typeface="Arial" panose="020B0604020202020204" pitchFamily="34" charset="0"/>
                          <a:ea typeface="Calibri"/>
                          <a:cs typeface="Arial" panose="020B0604020202020204" pitchFamily="34" charset="0"/>
                        </a:rPr>
                        <a:t>Documentation</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14. Deploy </a:t>
                      </a:r>
                      <a:r>
                        <a:rPr lang="en-US" sz="1400" b="1" dirty="0">
                          <a:solidFill>
                            <a:schemeClr val="tx1"/>
                          </a:solidFill>
                          <a:effectLst/>
                          <a:latin typeface="Arial" panose="020B0604020202020204" pitchFamily="34" charset="0"/>
                          <a:ea typeface="Calibri"/>
                          <a:cs typeface="Arial" panose="020B0604020202020204" pitchFamily="34" charset="0"/>
                        </a:rPr>
                        <a:t>Production Version of Website</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15. Conduct </a:t>
                      </a:r>
                      <a:r>
                        <a:rPr lang="en-US" sz="1400" b="1" dirty="0">
                          <a:solidFill>
                            <a:schemeClr val="tx1"/>
                          </a:solidFill>
                          <a:effectLst/>
                          <a:latin typeface="Arial" panose="020B0604020202020204" pitchFamily="34" charset="0"/>
                          <a:ea typeface="Calibri"/>
                          <a:cs typeface="Arial" panose="020B0604020202020204" pitchFamily="34" charset="0"/>
                        </a:rPr>
                        <a:t>Training on Website </a:t>
                      </a:r>
                      <a:r>
                        <a:rPr lang="en-US" sz="1400" b="1" dirty="0" smtClean="0">
                          <a:solidFill>
                            <a:schemeClr val="tx1"/>
                          </a:solidFill>
                          <a:effectLst/>
                          <a:latin typeface="Arial" panose="020B0604020202020204" pitchFamily="34" charset="0"/>
                          <a:ea typeface="Calibri"/>
                          <a:cs typeface="Arial" panose="020B0604020202020204" pitchFamily="34" charset="0"/>
                        </a:rPr>
                        <a:t>Maintenance</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16. Hold </a:t>
                      </a:r>
                      <a:r>
                        <a:rPr lang="en-US" sz="1400" b="1" dirty="0">
                          <a:solidFill>
                            <a:schemeClr val="tx1"/>
                          </a:solidFill>
                          <a:effectLst/>
                          <a:latin typeface="Arial" panose="020B0604020202020204" pitchFamily="34" charset="0"/>
                          <a:ea typeface="Calibri"/>
                          <a:cs typeface="Arial" panose="020B0604020202020204" pitchFamily="34" charset="0"/>
                        </a:rPr>
                        <a:t>Project Closure Meeting with Client</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R w="12700" cmpd="sng">
                      <a:noFill/>
                    </a:lnR>
                    <a:lnT w="12700" cmpd="sng">
                      <a:noFill/>
                    </a:lnT>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r>
            </a:tbl>
          </a:graphicData>
        </a:graphic>
      </p:graphicFrame>
      <p:grpSp>
        <p:nvGrpSpPr>
          <p:cNvPr id="94" name="Group 93"/>
          <p:cNvGrpSpPr/>
          <p:nvPr/>
        </p:nvGrpSpPr>
        <p:grpSpPr>
          <a:xfrm>
            <a:off x="5521656" y="2286000"/>
            <a:ext cx="3295024" cy="4321792"/>
            <a:chOff x="5521656" y="2258704"/>
            <a:chExt cx="3295024" cy="4321792"/>
          </a:xfrm>
        </p:grpSpPr>
        <p:sp>
          <p:nvSpPr>
            <p:cNvPr id="3" name="Rectangle 2"/>
            <p:cNvSpPr/>
            <p:nvPr/>
          </p:nvSpPr>
          <p:spPr>
            <a:xfrm>
              <a:off x="5521656" y="2258704"/>
              <a:ext cx="100584"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5638800" y="2536208"/>
              <a:ext cx="155448"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652448" y="2846696"/>
              <a:ext cx="155448"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823272" y="3456296"/>
              <a:ext cx="18288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810536" y="3145808"/>
              <a:ext cx="13716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6031176" y="3747448"/>
              <a:ext cx="164592"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6221104" y="4065896"/>
              <a:ext cx="32004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868528" y="4384344"/>
              <a:ext cx="82296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6724212" y="4661848"/>
              <a:ext cx="850392"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7361832" y="4917744"/>
              <a:ext cx="365760"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7726680" y="5143501"/>
              <a:ext cx="45720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8001000" y="5423848"/>
              <a:ext cx="228600" cy="20116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8229600" y="5665048"/>
              <a:ext cx="365760" cy="19202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8624248" y="5885688"/>
              <a:ext cx="100584"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8733432" y="6127936"/>
              <a:ext cx="45720"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8770960" y="6370184"/>
              <a:ext cx="45720"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p:cNvGrpSpPr/>
          <p:nvPr/>
        </p:nvGrpSpPr>
        <p:grpSpPr>
          <a:xfrm>
            <a:off x="8031480" y="2380488"/>
            <a:ext cx="274320" cy="4230284"/>
            <a:chOff x="7772400" y="2380488"/>
            <a:chExt cx="274320" cy="4230284"/>
          </a:xfrm>
        </p:grpSpPr>
        <p:cxnSp>
          <p:nvCxnSpPr>
            <p:cNvPr id="80" name="Straight Connector 79"/>
            <p:cNvCxnSpPr/>
            <p:nvPr/>
          </p:nvCxnSpPr>
          <p:spPr>
            <a:xfrm>
              <a:off x="7772400" y="2380488"/>
              <a:ext cx="0" cy="4230284"/>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cxnSp>
          <p:nvCxnSpPr>
            <p:cNvPr id="82" name="Straight Arrow Connector 81"/>
            <p:cNvCxnSpPr/>
            <p:nvPr/>
          </p:nvCxnSpPr>
          <p:spPr>
            <a:xfrm>
              <a:off x="7772400" y="2380488"/>
              <a:ext cx="27432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4" name="Straight Arrow Connector 83"/>
            <p:cNvCxnSpPr/>
            <p:nvPr/>
          </p:nvCxnSpPr>
          <p:spPr>
            <a:xfrm>
              <a:off x="7772400" y="6610772"/>
              <a:ext cx="27432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0634374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algn="l"/>
            <a:r>
              <a:rPr lang="en-US" b="1" dirty="0" smtClean="0"/>
              <a:t>Next Tasks….</a:t>
            </a:r>
            <a:endParaRPr lang="en-US" b="1" dirty="0"/>
          </a:p>
        </p:txBody>
      </p:sp>
      <p:sp>
        <p:nvSpPr>
          <p:cNvPr id="3" name="Content Placeholder 2"/>
          <p:cNvSpPr>
            <a:spLocks noGrp="1"/>
          </p:cNvSpPr>
          <p:nvPr>
            <p:ph idx="1"/>
          </p:nvPr>
        </p:nvSpPr>
        <p:spPr>
          <a:xfrm>
            <a:off x="533400" y="1676400"/>
            <a:ext cx="8382000" cy="4419600"/>
          </a:xfrm>
        </p:spPr>
        <p:txBody>
          <a:bodyPr>
            <a:normAutofit/>
          </a:bodyPr>
          <a:lstStyle/>
          <a:p>
            <a:pPr>
              <a:spcBef>
                <a:spcPts val="1200"/>
              </a:spcBef>
            </a:pPr>
            <a:r>
              <a:rPr lang="en-US" dirty="0" smtClean="0"/>
              <a:t>Continue customizing site content with theme</a:t>
            </a:r>
          </a:p>
          <a:p>
            <a:pPr>
              <a:spcBef>
                <a:spcPts val="1200"/>
              </a:spcBef>
            </a:pPr>
            <a:r>
              <a:rPr lang="en-US" dirty="0" smtClean="0"/>
              <a:t>Start developing documentation for site &amp; app</a:t>
            </a:r>
          </a:p>
          <a:p>
            <a:pPr>
              <a:spcBef>
                <a:spcPts val="1200"/>
              </a:spcBef>
            </a:pPr>
            <a:r>
              <a:rPr lang="en-US" dirty="0" smtClean="0"/>
              <a:t>Update Volunteer App code to PHP 7.2</a:t>
            </a:r>
          </a:p>
          <a:p>
            <a:pPr lvl="1">
              <a:spcBef>
                <a:spcPts val="1200"/>
              </a:spcBef>
            </a:pPr>
            <a:r>
              <a:rPr lang="en-US" dirty="0" smtClean="0"/>
              <a:t>Resolve MySQL deprecation by using MySQLi </a:t>
            </a:r>
            <a:r>
              <a:rPr lang="en-US" dirty="0"/>
              <a:t>or PDO_MySQL extension </a:t>
            </a:r>
            <a:endParaRPr lang="en-US" dirty="0" smtClean="0"/>
          </a:p>
          <a:p>
            <a:pPr>
              <a:spcBef>
                <a:spcPts val="1200"/>
              </a:spcBef>
            </a:pPr>
            <a:endParaRPr lang="en-US" dirty="0" smtClean="0"/>
          </a:p>
        </p:txBody>
      </p:sp>
    </p:spTree>
    <p:extLst>
      <p:ext uri="{BB962C8B-B14F-4D97-AF65-F5344CB8AC3E}">
        <p14:creationId xmlns:p14="http://schemas.microsoft.com/office/powerpoint/2010/main" val="38183897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Questions</a:t>
            </a:r>
            <a:endParaRPr lang="en-US" sz="5400" b="1" dirty="0"/>
          </a:p>
        </p:txBody>
      </p:sp>
    </p:spTree>
    <p:extLst>
      <p:ext uri="{BB962C8B-B14F-4D97-AF65-F5344CB8AC3E}">
        <p14:creationId xmlns:p14="http://schemas.microsoft.com/office/powerpoint/2010/main" val="24615513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BACKUPS</a:t>
            </a:r>
            <a:endParaRPr lang="en-US" sz="5400" b="1" dirty="0"/>
          </a:p>
        </p:txBody>
      </p:sp>
    </p:spTree>
    <p:extLst>
      <p:ext uri="{BB962C8B-B14F-4D97-AF65-F5344CB8AC3E}">
        <p14:creationId xmlns:p14="http://schemas.microsoft.com/office/powerpoint/2010/main" val="20733899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Existing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dirty="0" smtClean="0"/>
              <a:t>Stand-alone app linked from WP site</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37054"/>
            <a:ext cx="5553075" cy="34207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386774"/>
            <a:ext cx="5601061" cy="330232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696216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Available Plugins &amp; Limits</a:t>
            </a:r>
            <a:endParaRPr lang="en-US" b="1" dirty="0"/>
          </a:p>
        </p:txBody>
      </p:sp>
      <p:sp>
        <p:nvSpPr>
          <p:cNvPr id="3" name="Content Placeholder 2"/>
          <p:cNvSpPr>
            <a:spLocks noGrp="1"/>
          </p:cNvSpPr>
          <p:nvPr>
            <p:ph idx="1"/>
          </p:nvPr>
        </p:nvSpPr>
        <p:spPr>
          <a:xfrm>
            <a:off x="533400" y="1143000"/>
            <a:ext cx="8153400" cy="4724400"/>
          </a:xfrm>
        </p:spPr>
        <p:txBody>
          <a:bodyPr>
            <a:normAutofit/>
          </a:bodyPr>
          <a:lstStyle/>
          <a:p>
            <a:pPr>
              <a:spcBef>
                <a:spcPts val="0"/>
              </a:spcBef>
              <a:spcAft>
                <a:spcPts val="600"/>
              </a:spcAft>
            </a:pPr>
            <a:r>
              <a:rPr lang="en-US" dirty="0" smtClean="0"/>
              <a:t>Goal: Bring Volunteer App inside WP</a:t>
            </a:r>
          </a:p>
          <a:p>
            <a:pPr>
              <a:spcBef>
                <a:spcPts val="0"/>
              </a:spcBef>
              <a:spcAft>
                <a:spcPts val="600"/>
              </a:spcAft>
            </a:pPr>
            <a:r>
              <a:rPr lang="en-US" dirty="0" smtClean="0"/>
              <a:t>54,000+ WP Plugins</a:t>
            </a:r>
          </a:p>
          <a:p>
            <a:pPr>
              <a:spcBef>
                <a:spcPts val="0"/>
              </a:spcBef>
              <a:spcAft>
                <a:spcPts val="600"/>
              </a:spcAft>
            </a:pPr>
            <a:r>
              <a:rPr lang="en-US" dirty="0" smtClean="0"/>
              <a:t>Plugins use built-in WP DB Tables</a:t>
            </a:r>
          </a:p>
          <a:p>
            <a:pPr>
              <a:spcBef>
                <a:spcPts val="0"/>
              </a:spcBef>
              <a:spcAft>
                <a:spcPts val="600"/>
              </a:spcAft>
            </a:pPr>
            <a:r>
              <a:rPr lang="en-US" dirty="0" smtClean="0"/>
              <a:t>Mostly non-customizable DB tables</a:t>
            </a:r>
          </a:p>
          <a:p>
            <a:pPr>
              <a:spcBef>
                <a:spcPts val="0"/>
              </a:spcBef>
              <a:spcAft>
                <a:spcPts val="600"/>
              </a:spcAft>
            </a:pPr>
            <a:r>
              <a:rPr lang="en-US" dirty="0" smtClean="0"/>
              <a:t>Will not allow migration of app DB tables</a:t>
            </a:r>
          </a:p>
          <a:p>
            <a:pPr lvl="1">
              <a:spcBef>
                <a:spcPts val="0"/>
              </a:spcBef>
              <a:spcAft>
                <a:spcPts val="600"/>
              </a:spcAft>
            </a:pPr>
            <a:r>
              <a:rPr lang="en-US" dirty="0" smtClean="0"/>
              <a:t>Negative impact to Volunteer App &amp; Reports App</a:t>
            </a:r>
          </a:p>
          <a:p>
            <a:pPr>
              <a:spcBef>
                <a:spcPts val="0"/>
              </a:spcBef>
              <a:spcAft>
                <a:spcPts val="600"/>
              </a:spcAft>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579868"/>
            <a:ext cx="3314700" cy="212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82107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How WordPress Works</a:t>
            </a:r>
            <a:endParaRPr lang="en-US" b="1" dirty="0"/>
          </a:p>
        </p:txBody>
      </p:sp>
      <p:sp>
        <p:nvSpPr>
          <p:cNvPr id="3" name="Content Placeholder 2"/>
          <p:cNvSpPr>
            <a:spLocks noGrp="1"/>
          </p:cNvSpPr>
          <p:nvPr>
            <p:ph idx="1"/>
          </p:nvPr>
        </p:nvSpPr>
        <p:spPr>
          <a:xfrm>
            <a:off x="533400" y="990600"/>
            <a:ext cx="8153400" cy="4724400"/>
          </a:xfrm>
        </p:spPr>
        <p:txBody>
          <a:bodyPr>
            <a:normAutofit/>
          </a:bodyPr>
          <a:lstStyle/>
          <a:p>
            <a:pPr>
              <a:spcBef>
                <a:spcPts val="0"/>
              </a:spcBef>
              <a:spcAft>
                <a:spcPts val="300"/>
              </a:spcAft>
            </a:pPr>
            <a:r>
              <a:rPr lang="en-US" dirty="0" smtClean="0"/>
              <a:t>WordPress Core</a:t>
            </a:r>
          </a:p>
          <a:p>
            <a:pPr lvl="1">
              <a:spcBef>
                <a:spcPts val="0"/>
              </a:spcBef>
              <a:spcAft>
                <a:spcPts val="300"/>
              </a:spcAft>
            </a:pPr>
            <a:r>
              <a:rPr lang="en-US" dirty="0" smtClean="0"/>
              <a:t>Custom Appearance (Themes)</a:t>
            </a:r>
          </a:p>
          <a:p>
            <a:pPr lvl="1">
              <a:spcBef>
                <a:spcPts val="0"/>
              </a:spcBef>
              <a:spcAft>
                <a:spcPts val="300"/>
              </a:spcAft>
            </a:pPr>
            <a:r>
              <a:rPr lang="en-US" dirty="0" smtClean="0"/>
              <a:t>Custom Features &amp; Functionality (Plugins)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1" y="2579205"/>
            <a:ext cx="6553200" cy="4202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76546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Alt. Solution to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sz="2800" dirty="0" smtClean="0"/>
              <a:t>Volunteer Hours View with added Section Field</a:t>
            </a:r>
            <a:endParaRPr lang="en-US" sz="2800"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1" y="1726494"/>
            <a:ext cx="8991599" cy="5055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H="1">
            <a:off x="4953000" y="3962400"/>
            <a:ext cx="1752600" cy="6727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7930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Volunteer Hours DB</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3" y="1752600"/>
            <a:ext cx="9005207" cy="5062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7325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Project Background</a:t>
            </a:r>
            <a:endParaRPr lang="en-US" b="1" dirty="0"/>
          </a:p>
        </p:txBody>
      </p:sp>
      <p:sp>
        <p:nvSpPr>
          <p:cNvPr id="3" name="Content Placeholder 2"/>
          <p:cNvSpPr>
            <a:spLocks noGrp="1"/>
          </p:cNvSpPr>
          <p:nvPr>
            <p:ph idx="1"/>
          </p:nvPr>
        </p:nvSpPr>
        <p:spPr>
          <a:xfrm>
            <a:off x="533400" y="1371600"/>
            <a:ext cx="8382000" cy="5029200"/>
          </a:xfrm>
        </p:spPr>
        <p:txBody>
          <a:bodyPr>
            <a:normAutofit lnSpcReduction="10000"/>
          </a:bodyPr>
          <a:lstStyle/>
          <a:p>
            <a:pPr>
              <a:spcBef>
                <a:spcPts val="1200"/>
              </a:spcBef>
            </a:pPr>
            <a:r>
              <a:rPr lang="en-US" b="1" dirty="0"/>
              <a:t>Problem</a:t>
            </a:r>
          </a:p>
          <a:p>
            <a:pPr lvl="1">
              <a:spcBef>
                <a:spcPts val="1200"/>
              </a:spcBef>
            </a:pPr>
            <a:r>
              <a:rPr lang="en-US" dirty="0" smtClean="0"/>
              <a:t>Difficult to update/maintain site and Volunteer app</a:t>
            </a:r>
          </a:p>
          <a:p>
            <a:pPr lvl="1">
              <a:spcBef>
                <a:spcPts val="1200"/>
              </a:spcBef>
            </a:pPr>
            <a:r>
              <a:rPr lang="en-US" dirty="0"/>
              <a:t>Outdated PHP, WP themes and plugins</a:t>
            </a:r>
          </a:p>
          <a:p>
            <a:pPr lvl="1">
              <a:spcBef>
                <a:spcPts val="1200"/>
              </a:spcBef>
            </a:pPr>
            <a:r>
              <a:rPr lang="en-US" dirty="0" smtClean="0"/>
              <a:t>Degraded site security</a:t>
            </a:r>
            <a:endParaRPr lang="en-US" dirty="0"/>
          </a:p>
          <a:p>
            <a:pPr>
              <a:spcBef>
                <a:spcPts val="1800"/>
              </a:spcBef>
            </a:pPr>
            <a:r>
              <a:rPr lang="en-US" b="1" dirty="0"/>
              <a:t>Solution</a:t>
            </a:r>
          </a:p>
          <a:p>
            <a:pPr lvl="1">
              <a:spcBef>
                <a:spcPts val="1200"/>
              </a:spcBef>
            </a:pPr>
            <a:r>
              <a:rPr lang="en-US" dirty="0" smtClean="0"/>
              <a:t>Rebuild site using current WordPress/PHP</a:t>
            </a:r>
          </a:p>
          <a:p>
            <a:pPr lvl="1">
              <a:spcBef>
                <a:spcPts val="1200"/>
              </a:spcBef>
            </a:pPr>
            <a:r>
              <a:rPr lang="en-US" dirty="0" smtClean="0"/>
              <a:t>Site hosting either 1&amp;1.com or Bluehost</a:t>
            </a:r>
          </a:p>
          <a:p>
            <a:pPr lvl="1">
              <a:spcBef>
                <a:spcPts val="1200"/>
              </a:spcBef>
            </a:pPr>
            <a:r>
              <a:rPr lang="en-US" dirty="0" smtClean="0"/>
              <a:t>Establish detailed Admin Documentation</a:t>
            </a:r>
          </a:p>
          <a:p>
            <a:pPr lvl="1">
              <a:spcBef>
                <a:spcPts val="1200"/>
              </a:spcBef>
            </a:pPr>
            <a:r>
              <a:rPr lang="en-US" dirty="0" smtClean="0"/>
              <a:t>Train FSGW Reps</a:t>
            </a:r>
            <a:endParaRPr lang="en-US" dirty="0"/>
          </a:p>
        </p:txBody>
      </p:sp>
    </p:spTree>
    <p:extLst>
      <p:ext uri="{BB962C8B-B14F-4D97-AF65-F5344CB8AC3E}">
        <p14:creationId xmlns:p14="http://schemas.microsoft.com/office/powerpoint/2010/main" val="6047268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User Registration &amp; Profile DB</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 y="1676400"/>
            <a:ext cx="9004498" cy="513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24875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Registration Page with 3 levels of access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25" y="1727664"/>
            <a:ext cx="8867775" cy="505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67338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861950"/>
            <a:ext cx="8153400" cy="4724400"/>
          </a:xfrm>
        </p:spPr>
        <p:txBody>
          <a:bodyPr>
            <a:normAutofit/>
          </a:bodyPr>
          <a:lstStyle/>
          <a:p>
            <a:pPr>
              <a:spcBef>
                <a:spcPts val="0"/>
              </a:spcBef>
              <a:spcAft>
                <a:spcPts val="600"/>
              </a:spcAft>
            </a:pPr>
            <a:r>
              <a:rPr lang="en-US" sz="3000" dirty="0" smtClean="0"/>
              <a:t>User Profile Page to edit member info</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 y="1447800"/>
            <a:ext cx="7458075" cy="5367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68261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861950"/>
            <a:ext cx="8153400" cy="4724400"/>
          </a:xfrm>
        </p:spPr>
        <p:txBody>
          <a:bodyPr>
            <a:normAutofit/>
          </a:bodyPr>
          <a:lstStyle/>
          <a:p>
            <a:pPr>
              <a:spcBef>
                <a:spcPts val="0"/>
              </a:spcBef>
            </a:pPr>
            <a:r>
              <a:rPr lang="en-US" sz="3000" dirty="0" smtClean="0"/>
              <a:t>Record Page for editing volunteer info</a:t>
            </a: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5" y="1447800"/>
            <a:ext cx="7096125" cy="5309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12196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990600"/>
            <a:ext cx="8153400" cy="4724400"/>
          </a:xfrm>
        </p:spPr>
        <p:txBody>
          <a:bodyPr>
            <a:normAutofit/>
          </a:bodyPr>
          <a:lstStyle/>
          <a:p>
            <a:pPr>
              <a:spcBef>
                <a:spcPts val="0"/>
              </a:spcBef>
            </a:pPr>
            <a:r>
              <a:rPr lang="en-US" sz="3000" dirty="0" smtClean="0"/>
              <a:t>Single Record displays volunteer details</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8534400" cy="5002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00434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Custom Template in PHP</a:t>
            </a:r>
            <a:endParaRPr lang="en-US" b="1"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81" y="914400"/>
            <a:ext cx="8696325" cy="589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71801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3362756" cy="1143000"/>
          </a:xfrm>
        </p:spPr>
        <p:txBody>
          <a:bodyPr>
            <a:noAutofit/>
          </a:bodyPr>
          <a:lstStyle/>
          <a:p>
            <a:pPr algn="l"/>
            <a:r>
              <a:rPr lang="en-US" b="1" dirty="0" smtClean="0"/>
              <a:t>Selected WP Theme</a:t>
            </a:r>
            <a:endParaRPr lang="en-US"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956" y="125681"/>
            <a:ext cx="5171644" cy="670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600200"/>
            <a:ext cx="2644459"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74726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Selected Theme</a:t>
            </a:r>
            <a:endParaRPr lang="en-US" b="1" dirty="0"/>
          </a:p>
        </p:txBody>
      </p:sp>
      <p:sp>
        <p:nvSpPr>
          <p:cNvPr id="4" name="Content Placeholder 2"/>
          <p:cNvSpPr>
            <a:spLocks noGrp="1"/>
          </p:cNvSpPr>
          <p:nvPr>
            <p:ph idx="1"/>
          </p:nvPr>
        </p:nvSpPr>
        <p:spPr>
          <a:xfrm>
            <a:off x="533400" y="914400"/>
            <a:ext cx="8153400" cy="4724400"/>
          </a:xfrm>
        </p:spPr>
        <p:txBody>
          <a:bodyPr>
            <a:normAutofit/>
          </a:bodyPr>
          <a:lstStyle/>
          <a:p>
            <a:pPr>
              <a:spcBef>
                <a:spcPts val="0"/>
              </a:spcBef>
            </a:pPr>
            <a:r>
              <a:rPr lang="en-US" dirty="0" smtClean="0"/>
              <a:t>Changed theme to Nature Bliss</a:t>
            </a:r>
          </a:p>
          <a:p>
            <a:pPr>
              <a:spcBef>
                <a:spcPts val="0"/>
              </a:spcBef>
            </a:pPr>
            <a:r>
              <a:rPr lang="en-US" dirty="0" smtClean="0"/>
              <a:t>Added Search &amp; Slider Features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032130"/>
            <a:ext cx="6924304" cy="4802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25082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Selected Theme Customization</a:t>
            </a:r>
            <a:endParaRPr lang="en-US" b="1" dirty="0"/>
          </a:p>
        </p:txBody>
      </p:sp>
      <p:sp>
        <p:nvSpPr>
          <p:cNvPr id="4" name="Content Placeholder 2"/>
          <p:cNvSpPr>
            <a:spLocks noGrp="1"/>
          </p:cNvSpPr>
          <p:nvPr>
            <p:ph idx="1"/>
          </p:nvPr>
        </p:nvSpPr>
        <p:spPr>
          <a:xfrm>
            <a:off x="533400" y="1066800"/>
            <a:ext cx="7848600" cy="4724400"/>
          </a:xfrm>
        </p:spPr>
        <p:txBody>
          <a:bodyPr>
            <a:normAutofit/>
          </a:bodyPr>
          <a:lstStyle/>
          <a:p>
            <a:pPr>
              <a:spcBef>
                <a:spcPts val="0"/>
              </a:spcBef>
            </a:pPr>
            <a:r>
              <a:rPr lang="en-US" sz="3000" dirty="0" smtClean="0"/>
              <a:t>Use Elementor plugin to easily update page contents and photos</a:t>
            </a:r>
            <a:endParaRPr lang="en-US" sz="3000"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24" y="2001449"/>
            <a:ext cx="8320852" cy="467819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1235" y="3505200"/>
            <a:ext cx="4201514" cy="2362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525420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Challenges</a:t>
            </a:r>
            <a:endParaRPr lang="en-US" b="1" dirty="0"/>
          </a:p>
        </p:txBody>
      </p:sp>
      <p:sp>
        <p:nvSpPr>
          <p:cNvPr id="3" name="Content Placeholder 2"/>
          <p:cNvSpPr>
            <a:spLocks noGrp="1"/>
          </p:cNvSpPr>
          <p:nvPr>
            <p:ph idx="1"/>
          </p:nvPr>
        </p:nvSpPr>
        <p:spPr>
          <a:xfrm>
            <a:off x="533400" y="1447800"/>
            <a:ext cx="8153400" cy="4724400"/>
          </a:xfrm>
        </p:spPr>
        <p:txBody>
          <a:bodyPr>
            <a:normAutofit/>
          </a:bodyPr>
          <a:lstStyle/>
          <a:p>
            <a:pPr>
              <a:spcBef>
                <a:spcPts val="0"/>
              </a:spcBef>
              <a:spcAft>
                <a:spcPts val="600"/>
              </a:spcAft>
            </a:pPr>
            <a:r>
              <a:rPr lang="en-US" dirty="0" smtClean="0"/>
              <a:t>54,000</a:t>
            </a:r>
            <a:r>
              <a:rPr lang="en-US" dirty="0" smtClean="0"/>
              <a:t>+ WP Plugins, NOT one-size-fits-all</a:t>
            </a:r>
          </a:p>
          <a:p>
            <a:pPr>
              <a:spcBef>
                <a:spcPts val="0"/>
              </a:spcBef>
              <a:spcAft>
                <a:spcPts val="600"/>
              </a:spcAft>
            </a:pPr>
            <a:r>
              <a:rPr lang="en-US" dirty="0" smtClean="0"/>
              <a:t>Plugins use built-in WP DB Tables</a:t>
            </a:r>
          </a:p>
          <a:p>
            <a:pPr>
              <a:spcBef>
                <a:spcPts val="0"/>
              </a:spcBef>
              <a:spcAft>
                <a:spcPts val="600"/>
              </a:spcAft>
            </a:pPr>
            <a:r>
              <a:rPr lang="en-US" dirty="0"/>
              <a:t>Insufficient research resulted in selecting an incompatible site theme</a:t>
            </a:r>
          </a:p>
          <a:p>
            <a:pPr>
              <a:spcBef>
                <a:spcPts val="0"/>
              </a:spcBef>
              <a:spcAft>
                <a:spcPts val="600"/>
              </a:spcAft>
            </a:pPr>
            <a:r>
              <a:rPr lang="en-US" dirty="0" smtClean="0"/>
              <a:t>Limited </a:t>
            </a:r>
            <a:r>
              <a:rPr lang="en-US" dirty="0" smtClean="0"/>
              <a:t>availability of client</a:t>
            </a:r>
          </a:p>
          <a:p>
            <a:pPr>
              <a:spcBef>
                <a:spcPts val="0"/>
              </a:spcBef>
              <a:spcAft>
                <a:spcPts val="600"/>
              </a:spcAft>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579868"/>
            <a:ext cx="3314700" cy="212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33991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Three Viable Solutions to App</a:t>
            </a:r>
            <a:endParaRPr lang="en-US" b="1" dirty="0"/>
          </a:p>
        </p:txBody>
      </p:sp>
      <p:sp>
        <p:nvSpPr>
          <p:cNvPr id="3" name="Content Placeholder 2"/>
          <p:cNvSpPr>
            <a:spLocks noGrp="1"/>
          </p:cNvSpPr>
          <p:nvPr>
            <p:ph idx="1"/>
          </p:nvPr>
        </p:nvSpPr>
        <p:spPr>
          <a:xfrm>
            <a:off x="533400" y="1371600"/>
            <a:ext cx="8153400" cy="4724400"/>
          </a:xfrm>
        </p:spPr>
        <p:txBody>
          <a:bodyPr>
            <a:normAutofit/>
          </a:bodyPr>
          <a:lstStyle/>
          <a:p>
            <a:pPr>
              <a:spcBef>
                <a:spcPts val="0"/>
              </a:spcBef>
              <a:spcAft>
                <a:spcPts val="600"/>
              </a:spcAft>
              <a:buFont typeface="Wingdings" panose="05000000000000000000" pitchFamily="2" charset="2"/>
              <a:buChar char="ü"/>
            </a:pPr>
            <a:r>
              <a:rPr lang="en-US" b="1" u="sng" dirty="0" smtClean="0"/>
              <a:t>Solution 1</a:t>
            </a:r>
            <a:r>
              <a:rPr lang="en-US" dirty="0" smtClean="0"/>
              <a:t>:  Keep Volunteer App as stand-alone with some improvements</a:t>
            </a:r>
          </a:p>
          <a:p>
            <a:pPr>
              <a:spcBef>
                <a:spcPts val="0"/>
              </a:spcBef>
              <a:spcAft>
                <a:spcPts val="600"/>
              </a:spcAft>
            </a:pPr>
            <a:r>
              <a:rPr lang="en-US" u="sng" dirty="0" smtClean="0"/>
              <a:t>Solution 2</a:t>
            </a:r>
            <a:r>
              <a:rPr lang="en-US" dirty="0" smtClean="0"/>
              <a:t>:  Purchase yearly license for Gravity Forms &amp; GravityView plugins</a:t>
            </a:r>
          </a:p>
          <a:p>
            <a:pPr>
              <a:spcBef>
                <a:spcPts val="0"/>
              </a:spcBef>
              <a:spcAft>
                <a:spcPts val="600"/>
              </a:spcAft>
              <a:buFont typeface="Wingdings" panose="05000000000000000000" pitchFamily="2" charset="2"/>
              <a:buChar char="ü"/>
            </a:pPr>
            <a:r>
              <a:rPr lang="en-US" b="1" u="sng" dirty="0" smtClean="0"/>
              <a:t>Solution 3</a:t>
            </a:r>
            <a:r>
              <a:rPr lang="en-US" dirty="0" smtClean="0"/>
              <a:t>:  Use at least seven Free plugins/add-ons</a:t>
            </a:r>
          </a:p>
          <a:p>
            <a:pPr>
              <a:spcBef>
                <a:spcPts val="0"/>
              </a:spcBef>
              <a:spcAft>
                <a:spcPts val="600"/>
              </a:spcAft>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579868"/>
            <a:ext cx="3314700" cy="212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59441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09800"/>
            <a:ext cx="8229600" cy="1371600"/>
          </a:xfrm>
        </p:spPr>
        <p:txBody>
          <a:bodyPr>
            <a:normAutofit fontScale="90000"/>
          </a:bodyPr>
          <a:lstStyle/>
          <a:p>
            <a:r>
              <a:rPr lang="en-US" sz="5400" b="1" dirty="0" smtClean="0"/>
              <a:t>Primary Solution:</a:t>
            </a:r>
            <a:br>
              <a:rPr lang="en-US" sz="5400" b="1" dirty="0" smtClean="0"/>
            </a:br>
            <a:r>
              <a:rPr lang="en-US" sz="5400" b="1" dirty="0" smtClean="0"/>
              <a:t>Improved Volunteer App</a:t>
            </a:r>
            <a:endParaRPr lang="en-US" sz="5400" b="1" dirty="0"/>
          </a:p>
        </p:txBody>
      </p:sp>
    </p:spTree>
    <p:extLst>
      <p:ext uri="{BB962C8B-B14F-4D97-AF65-F5344CB8AC3E}">
        <p14:creationId xmlns:p14="http://schemas.microsoft.com/office/powerpoint/2010/main" val="3225553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5398</TotalTime>
  <Words>954</Words>
  <Application>Microsoft Office PowerPoint</Application>
  <PresentationFormat>On-screen Show (4:3)</PresentationFormat>
  <Paragraphs>181</Paragraphs>
  <Slides>35</Slides>
  <Notes>35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PowerPoint Presentation</vt:lpstr>
      <vt:lpstr>Overview</vt:lpstr>
      <vt:lpstr>Project Background</vt:lpstr>
      <vt:lpstr>Selected WP Theme</vt:lpstr>
      <vt:lpstr>Selected Theme</vt:lpstr>
      <vt:lpstr>Selected Theme Customization</vt:lpstr>
      <vt:lpstr>Challenges</vt:lpstr>
      <vt:lpstr>Three Viable Solutions to App</vt:lpstr>
      <vt:lpstr>Primary Solution: Improved Volunteer App</vt:lpstr>
      <vt:lpstr>Improved Volunteer App</vt:lpstr>
      <vt:lpstr>Current Data Model</vt:lpstr>
      <vt:lpstr>Alternate Solution: Volunteer App Prototype in WordPress</vt:lpstr>
      <vt:lpstr>Volunteer App in WordPress</vt:lpstr>
      <vt:lpstr>WP App Data Model</vt:lpstr>
      <vt:lpstr>WP App Data Model</vt:lpstr>
      <vt:lpstr>Volunteer App in WordPress</vt:lpstr>
      <vt:lpstr>Volunteer App in WordPress</vt:lpstr>
      <vt:lpstr>Volunteer App in WordPress</vt:lpstr>
      <vt:lpstr>Volunteer App in WordPress</vt:lpstr>
      <vt:lpstr>Volunteer App in WordPress</vt:lpstr>
      <vt:lpstr>Project Schedule</vt:lpstr>
      <vt:lpstr>Next Tasks….</vt:lpstr>
      <vt:lpstr>Questions</vt:lpstr>
      <vt:lpstr>BACKUPS</vt:lpstr>
      <vt:lpstr>Existing Volunteer App</vt:lpstr>
      <vt:lpstr>Available Plugins &amp; Limits</vt:lpstr>
      <vt:lpstr>How WordPress Works</vt:lpstr>
      <vt:lpstr>Alt. Solution to Volunteer App</vt:lpstr>
      <vt:lpstr>Volunteer App in WordPress</vt:lpstr>
      <vt:lpstr>Volunteer App in WordPress</vt:lpstr>
      <vt:lpstr>Volunteer App in WordPress</vt:lpstr>
      <vt:lpstr>Volunteer App in WordPress</vt:lpstr>
      <vt:lpstr>Volunteer App in WordPress</vt:lpstr>
      <vt:lpstr>Volunteer App in WordPress</vt:lpstr>
      <vt:lpstr>Custom Template in PHP</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Jojo</dc:creator>
  <cp:lastModifiedBy>Jojo</cp:lastModifiedBy>
  <cp:revision>476</cp:revision>
  <cp:lastPrinted>2018-01-25T00:10:27Z</cp:lastPrinted>
  <dcterms:created xsi:type="dcterms:W3CDTF">2017-10-10T00:05:35Z</dcterms:created>
  <dcterms:modified xsi:type="dcterms:W3CDTF">2018-02-19T20:27:11Z</dcterms:modified>
</cp:coreProperties>
</file>